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
  </p:notesMasterIdLst>
  <p:handoutMasterIdLst>
    <p:handoutMasterId r:id="rId6"/>
  </p:handoutMasterIdLst>
  <p:sldIdLst>
    <p:sldId id="277" r:id="rId2"/>
    <p:sldId id="275" r:id="rId3"/>
    <p:sldId id="276" r:id="rId4"/>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77"/>
            <p14:sldId id="275"/>
            <p14:sldId id="276"/>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nghoon/HQ" initials="SH" lastIdx="1" clrIdx="0">
    <p:extLst>
      <p:ext uri="{19B8F6BF-5375-455C-9EA6-DF929625EA0E}">
        <p15:presenceInfo xmlns:p15="http://schemas.microsoft.com/office/powerpoint/2012/main" userId="Sunghoon/HQ"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17" autoAdjust="0"/>
    <p:restoredTop sz="85388" autoAdjust="0"/>
  </p:normalViewPr>
  <p:slideViewPr>
    <p:cSldViewPr snapToGrid="0">
      <p:cViewPr varScale="1">
        <p:scale>
          <a:sx n="98" d="100"/>
          <a:sy n="98" d="100"/>
        </p:scale>
        <p:origin x="858" y="84"/>
      </p:cViewPr>
      <p:guideLst>
        <p:guide orient="horz" pos="2160"/>
        <p:guide pos="3840"/>
      </p:guideLst>
    </p:cSldViewPr>
  </p:slideViewPr>
  <p:notesTextViewPr>
    <p:cViewPr>
      <p:scale>
        <a:sx n="100" d="100"/>
        <a:sy n="100" d="100"/>
      </p:scale>
      <p:origin x="0" y="0"/>
    </p:cViewPr>
  </p:notesTextViewPr>
  <p:notesViewPr>
    <p:cSldViewPr snapToGrid="0">
      <p:cViewPr varScale="1">
        <p:scale>
          <a:sx n="64" d="100"/>
          <a:sy n="64" d="100"/>
        </p:scale>
        <p:origin x="277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F2DEE5-1835-4147-8ACA-836263F83F1D}" type="datetimeFigureOut">
              <a:rPr lang="ko-KR" altLang="en-US" smtClean="0"/>
              <a:t>2023-12-06</a:t>
            </a:fld>
            <a:endParaRPr lang="ko-KR"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C2AE782-D0EA-4250-81EF-F00DECDA8CCE}" type="slidenum">
              <a:rPr lang="ko-KR" altLang="en-US" smtClean="0"/>
              <a:t>‹#›</a:t>
            </a:fld>
            <a:endParaRPr lang="ko-KR" altLang="en-US"/>
          </a:p>
        </p:txBody>
      </p:sp>
    </p:spTree>
    <p:extLst>
      <p:ext uri="{BB962C8B-B14F-4D97-AF65-F5344CB8AC3E}">
        <p14:creationId xmlns:p14="http://schemas.microsoft.com/office/powerpoint/2010/main" val="22685062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2023-12-06</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3_제목 슬라이드">
    <p:bg>
      <p:bgPr>
        <a:solidFill>
          <a:schemeClr val="tx1"/>
        </a:solidFill>
        <a:effectLst/>
      </p:bgPr>
    </p:bg>
    <p:spTree>
      <p:nvGrpSpPr>
        <p:cNvPr id="1" name=""/>
        <p:cNvGrpSpPr/>
        <p:nvPr/>
      </p:nvGrpSpPr>
      <p:grpSpPr>
        <a:xfrm>
          <a:off x="0" y="0"/>
          <a:ext cx="0" cy="0"/>
          <a:chOff x="0" y="0"/>
          <a:chExt cx="0" cy="0"/>
        </a:xfrm>
      </p:grpSpPr>
      <p:sp>
        <p:nvSpPr>
          <p:cNvPr id="2" name="제목 1"/>
          <p:cNvSpPr>
            <a:spLocks noGrp="1"/>
          </p:cNvSpPr>
          <p:nvPr>
            <p:ph type="ctrTitle"/>
          </p:nvPr>
        </p:nvSpPr>
        <p:spPr>
          <a:xfrm>
            <a:off x="440267" y="1122363"/>
            <a:ext cx="8856133" cy="1571263"/>
          </a:xfrm>
          <a:prstGeom prst="rect">
            <a:avLst/>
          </a:prstGeom>
        </p:spPr>
        <p:txBody>
          <a:bodyPr anchor="t"/>
          <a:lstStyle>
            <a:lvl1pPr algn="l">
              <a:defRPr sz="6000" b="1">
                <a:solidFill>
                  <a:schemeClr val="bg1"/>
                </a:solidFill>
              </a:defRPr>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440268" y="2983971"/>
            <a:ext cx="8856132" cy="1655762"/>
          </a:xfrm>
          <a:prstGeom prst="rect">
            <a:avLst/>
          </a:prstGeom>
        </p:spPr>
        <p:txBody>
          <a:bodyPr/>
          <a:lstStyle>
            <a:lvl1pPr marL="0" indent="0" algn="l">
              <a:buNone/>
              <a:defRPr sz="2400" b="1"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dirty="0" smtClean="0"/>
              <a:t>마스터 부제목 스타일 편집</a:t>
            </a:r>
            <a:endParaRPr lang="ko-KR" altLang="en-US" dirty="0"/>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7134" y="5095575"/>
            <a:ext cx="3065065" cy="814158"/>
          </a:xfrm>
          <a:prstGeom prst="rect">
            <a:avLst/>
          </a:prstGeom>
        </p:spPr>
      </p:pic>
    </p:spTree>
    <p:extLst>
      <p:ext uri="{BB962C8B-B14F-4D97-AF65-F5344CB8AC3E}">
        <p14:creationId xmlns:p14="http://schemas.microsoft.com/office/powerpoint/2010/main" val="14248470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440267" y="1122363"/>
            <a:ext cx="8856133" cy="1571263"/>
          </a:xfrm>
          <a:prstGeom prst="rect">
            <a:avLst/>
          </a:prstGeom>
        </p:spPr>
        <p:txBody>
          <a:bodyPr anchor="t"/>
          <a:lstStyle>
            <a:lvl1pPr algn="l">
              <a:defRPr sz="6000" b="1">
                <a:solidFill>
                  <a:schemeClr val="tx1"/>
                </a:solidFill>
              </a:defRPr>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440268" y="3043239"/>
            <a:ext cx="8856132" cy="1655762"/>
          </a:xfrm>
          <a:prstGeom prst="rect">
            <a:avLst/>
          </a:prstGeom>
        </p:spPr>
        <p:txBody>
          <a:bodyPr/>
          <a:lstStyle>
            <a:lvl1pPr marL="0" indent="0" algn="l">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dirty="0" smtClean="0"/>
              <a:t>마스터 부제목 스타일 편집</a:t>
            </a:r>
            <a:endParaRPr lang="ko-KR" altLang="en-US" dirty="0"/>
          </a:p>
        </p:txBody>
      </p:sp>
      <p:pic>
        <p:nvPicPr>
          <p:cNvPr id="9"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423334" y="5276264"/>
            <a:ext cx="3022856" cy="591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3752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a:prstGeom prst="rect">
            <a:avLst/>
          </a:prstGeom>
        </p:spPr>
        <p:txBody>
          <a:bodyPr anchor="b">
            <a:normAutofit/>
          </a:bodyPr>
          <a:lstStyle>
            <a:lvl1pPr>
              <a:defRPr sz="4800" b="1" baseline="0">
                <a:solidFill>
                  <a:schemeClr val="tx1">
                    <a:lumMod val="85000"/>
                    <a:lumOff val="15000"/>
                  </a:schemeClr>
                </a:solidFill>
              </a:defRPr>
            </a:lvl1pPr>
          </a:lstStyle>
          <a:p>
            <a:r>
              <a:rPr lang="en-US" altLang="ko-KR" dirty="0" smtClean="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a:prstGeom prst="rect">
            <a:avLst/>
          </a:prstGeom>
        </p:spPr>
        <p:txBody>
          <a:bodyPr/>
          <a:lstStyle>
            <a:lvl1pPr marL="514350" indent="-514350">
              <a:lnSpc>
                <a:spcPct val="150000"/>
              </a:lnSpc>
              <a:buFont typeface="+mj-lt"/>
              <a:buAutoNum type="arabicPeriod"/>
              <a:defRPr>
                <a:solidFill>
                  <a:schemeClr val="tx1">
                    <a:lumMod val="85000"/>
                    <a:lumOff val="1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p:txBody>
      </p:sp>
    </p:spTree>
    <p:extLst>
      <p:ext uri="{BB962C8B-B14F-4D97-AF65-F5344CB8AC3E}">
        <p14:creationId xmlns:p14="http://schemas.microsoft.com/office/powerpoint/2010/main" val="3609963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592667" y="1363134"/>
            <a:ext cx="9143999" cy="1524000"/>
          </a:xfrm>
          <a:prstGeom prst="rect">
            <a:avLst/>
          </a:prstGeom>
        </p:spPr>
        <p:txBody>
          <a:bodyPr anchor="t"/>
          <a:lstStyle>
            <a:lvl1pPr>
              <a:defRPr sz="6000" b="1">
                <a:solidFill>
                  <a:schemeClr val="tx1"/>
                </a:solidFill>
                <a:latin typeface="Calibri" panose="020F0502020204030204" pitchFamily="34" charset="0"/>
                <a:cs typeface="Calibri" panose="020F0502020204030204" pitchFamily="34" charset="0"/>
              </a:defRPr>
            </a:lvl1p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592667" y="3293533"/>
            <a:ext cx="6620932" cy="1049868"/>
          </a:xfrm>
          <a:prstGeom prst="rect">
            <a:avLst/>
          </a:prstGeom>
        </p:spPr>
        <p:txBody>
          <a:bodyPr/>
          <a:lstStyle>
            <a:lvl1pPr marL="0" indent="0" algn="l">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dirty="0" smtClean="0"/>
              <a:t>마스터 텍스트 스타일을 편집합니다</a:t>
            </a:r>
          </a:p>
        </p:txBody>
      </p:sp>
      <p:pic>
        <p:nvPicPr>
          <p:cNvPr id="5"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524934" y="5284731"/>
            <a:ext cx="3022856" cy="591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9159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0409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제목 슬라이드">
    <p:spTree>
      <p:nvGrpSpPr>
        <p:cNvPr id="1" name=""/>
        <p:cNvGrpSpPr/>
        <p:nvPr/>
      </p:nvGrpSpPr>
      <p:grpSpPr>
        <a:xfrm>
          <a:off x="0" y="0"/>
          <a:ext cx="0" cy="0"/>
          <a:chOff x="0" y="0"/>
          <a:chExt cx="0" cy="0"/>
        </a:xfrm>
      </p:grpSpPr>
      <p:cxnSp>
        <p:nvCxnSpPr>
          <p:cNvPr id="6"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7"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5736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155171"/>
            <a:ext cx="11547836" cy="58802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smtClean="0"/>
              <a:t>제목 스타일 편집</a:t>
            </a:r>
            <a:endParaRPr lang="ko-KR" altLang="en-US" dirty="0"/>
          </a:p>
        </p:txBody>
      </p:sp>
      <p:sp>
        <p:nvSpPr>
          <p:cNvPr id="3" name="내용 개체 틀 2"/>
          <p:cNvSpPr>
            <a:spLocks noGrp="1"/>
          </p:cNvSpPr>
          <p:nvPr>
            <p:ph idx="1" hasCustomPrompt="1"/>
          </p:nvPr>
        </p:nvSpPr>
        <p:spPr>
          <a:xfrm>
            <a:off x="320510" y="912694"/>
            <a:ext cx="11547837" cy="5555839"/>
          </a:xfrm>
          <a:prstGeom prst="rect">
            <a:avLst/>
          </a:prstGeom>
        </p:spPr>
        <p:txBody>
          <a:bodyPr/>
          <a:lstStyle>
            <a:lvl1pPr marL="228600" indent="-228600">
              <a:lnSpc>
                <a:spcPct val="100000"/>
              </a:lnSpc>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mn-ea"/>
                <a:ea typeface="+mn-ea"/>
                <a:cs typeface="Calibri" pitchFamily="34" charset="0"/>
              </a:defRPr>
            </a:lvl1pPr>
            <a:lvl2pPr>
              <a:lnSpc>
                <a:spcPct val="100000"/>
              </a:lnSpc>
              <a:defRPr sz="2000">
                <a:solidFill>
                  <a:schemeClr val="tx1"/>
                </a:solidFill>
              </a:defRPr>
            </a:lvl2pPr>
            <a:lvl3pPr marL="1143000" indent="-228600">
              <a:lnSpc>
                <a:spcPct val="100000"/>
              </a:lnSpc>
              <a:buFont typeface="맑은 고딕" panose="020B0503020000020004" pitchFamily="50" charset="-127"/>
              <a:buChar char="-"/>
              <a:defRPr sz="1800">
                <a:solidFill>
                  <a:schemeClr val="tx1"/>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cxnSp>
        <p:nvCxnSpPr>
          <p:cNvPr id="7"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8"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
        <p:nvSpPr>
          <p:cNvPr id="12"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266490030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171796"/>
            <a:ext cx="11547836" cy="571398"/>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smtClean="0"/>
              <a:t>제목 스타일 편집</a:t>
            </a:r>
            <a:endParaRPr lang="ko-KR" altLang="en-US" dirty="0"/>
          </a:p>
        </p:txBody>
      </p:sp>
      <p:cxnSp>
        <p:nvCxnSpPr>
          <p:cNvPr id="7"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8"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
        <p:nvSpPr>
          <p:cNvPr id="6"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29507783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콘텐츠 2개">
    <p:spTree>
      <p:nvGrpSpPr>
        <p:cNvPr id="1" name=""/>
        <p:cNvGrpSpPr/>
        <p:nvPr/>
      </p:nvGrpSpPr>
      <p:grpSpPr>
        <a:xfrm>
          <a:off x="0" y="0"/>
          <a:ext cx="0" cy="0"/>
          <a:chOff x="0" y="0"/>
          <a:chExt cx="0" cy="0"/>
        </a:xfrm>
      </p:grpSpPr>
      <p:sp>
        <p:nvSpPr>
          <p:cNvPr id="3" name="내용 개체 틀 2"/>
          <p:cNvSpPr>
            <a:spLocks noGrp="1"/>
          </p:cNvSpPr>
          <p:nvPr>
            <p:ph sz="half" idx="1" hasCustomPrompt="1"/>
          </p:nvPr>
        </p:nvSpPr>
        <p:spPr>
          <a:xfrm>
            <a:off x="320511" y="952500"/>
            <a:ext cx="5705004" cy="5473700"/>
          </a:xfrm>
          <a:prstGeom prst="rect">
            <a:avLst/>
          </a:prstGeom>
        </p:spPr>
        <p:txBody>
          <a:bodyPr/>
          <a:lstStyle>
            <a:lvl1pPr marL="228600" indent="-228600">
              <a:buFont typeface="Wingdings" panose="05000000000000000000" pitchFamily="2" charset="2"/>
              <a:buChar char="§"/>
              <a:defRPr b="1">
                <a:solidFill>
                  <a:schemeClr val="tx1"/>
                </a:solidFill>
              </a:defRPr>
            </a:lvl1pPr>
            <a:lvl2pPr>
              <a:defRPr>
                <a:solidFill>
                  <a:schemeClr val="tx1"/>
                </a:solidFill>
              </a:defRPr>
            </a:lvl2pPr>
            <a:lvl3pPr marL="1143000" indent="-228600">
              <a:buFont typeface="맑은 고딕" panose="020B0503020000020004" pitchFamily="50" charset="-127"/>
              <a:buChar char="-"/>
              <a:defRPr>
                <a:solidFill>
                  <a:schemeClr val="tx1"/>
                </a:solidFill>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4" name="내용 개체 틀 3"/>
          <p:cNvSpPr>
            <a:spLocks noGrp="1"/>
          </p:cNvSpPr>
          <p:nvPr>
            <p:ph sz="half" idx="2" hasCustomPrompt="1"/>
          </p:nvPr>
        </p:nvSpPr>
        <p:spPr>
          <a:xfrm>
            <a:off x="6172200" y="952500"/>
            <a:ext cx="5690432" cy="5473700"/>
          </a:xfrm>
          <a:prstGeom prst="rect">
            <a:avLst/>
          </a:prstGeom>
        </p:spPr>
        <p:txBody>
          <a:bodyPr/>
          <a:lstStyle>
            <a:lvl1pPr marL="228600" indent="-228600">
              <a:buFont typeface="Wingdings" panose="05000000000000000000" pitchFamily="2" charset="2"/>
              <a:buChar char="§"/>
              <a:defRPr b="1">
                <a:solidFill>
                  <a:schemeClr val="tx1"/>
                </a:solidFill>
              </a:defRPr>
            </a:lvl1pPr>
            <a:lvl2pPr>
              <a:defRPr>
                <a:solidFill>
                  <a:schemeClr val="tx1"/>
                </a:solidFill>
              </a:defRPr>
            </a:lvl2pPr>
            <a:lvl3pPr marL="1143000" indent="-228600">
              <a:buFont typeface="맑은 고딕" panose="020B0503020000020004" pitchFamily="50" charset="-127"/>
              <a:buChar char="-"/>
              <a:defRPr>
                <a:solidFill>
                  <a:schemeClr val="tx1"/>
                </a:solidFill>
              </a:defRPr>
            </a:lvl3pPr>
          </a:lstStyle>
          <a:p>
            <a:pPr lvl="0"/>
            <a:r>
              <a:rPr lang="ko-KR" altLang="en-US" dirty="0" smtClean="0"/>
              <a:t>텍스트 스타일을 편집합니다</a:t>
            </a:r>
          </a:p>
          <a:p>
            <a:pPr lvl="1"/>
            <a:r>
              <a:rPr lang="ko-KR" altLang="en-US" dirty="0" smtClean="0"/>
              <a:t>둘째 수준</a:t>
            </a:r>
          </a:p>
          <a:p>
            <a:pPr lvl="2"/>
            <a:r>
              <a:rPr lang="ko-KR" altLang="en-US" dirty="0" smtClean="0"/>
              <a:t>셋째 수준</a:t>
            </a:r>
          </a:p>
        </p:txBody>
      </p:sp>
      <p:sp>
        <p:nvSpPr>
          <p:cNvPr id="10" name="제목 1"/>
          <p:cNvSpPr>
            <a:spLocks noGrp="1"/>
          </p:cNvSpPr>
          <p:nvPr>
            <p:ph type="title" hasCustomPrompt="1"/>
          </p:nvPr>
        </p:nvSpPr>
        <p:spPr>
          <a:xfrm>
            <a:off x="320511" y="193964"/>
            <a:ext cx="11547836" cy="549230"/>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smtClean="0"/>
              <a:t>제목 스타일 편집</a:t>
            </a:r>
            <a:endParaRPr lang="ko-KR" altLang="en-US" dirty="0"/>
          </a:p>
        </p:txBody>
      </p:sp>
      <p:pic>
        <p:nvPicPr>
          <p:cNvPr id="12"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sp>
        <p:nvSpPr>
          <p:cNvPr id="14"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8341047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슬라이드 번호 개체 틀 5"/>
          <p:cNvSpPr>
            <a:spLocks noGrp="1"/>
          </p:cNvSpPr>
          <p:nvPr>
            <p:ph type="sldNum" sz="quarter" idx="4"/>
          </p:nvPr>
        </p:nvSpPr>
        <p:spPr>
          <a:xfrm>
            <a:off x="347134" y="6335546"/>
            <a:ext cx="3556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70" r:id="rId1"/>
    <p:sldLayoutId id="2147483649" r:id="rId2"/>
    <p:sldLayoutId id="2147483653" r:id="rId3"/>
    <p:sldLayoutId id="2147483651" r:id="rId4"/>
    <p:sldLayoutId id="2147483654" r:id="rId5"/>
    <p:sldLayoutId id="2147483669" r:id="rId6"/>
    <p:sldLayoutId id="2147483650" r:id="rId7"/>
    <p:sldLayoutId id="2147483671" r:id="rId8"/>
    <p:sldLayoutId id="2147483652" r:id="rId9"/>
  </p:sldLayoutIdLst>
  <p:timing>
    <p:tnLst>
      <p:par>
        <p:cTn id="1" dur="indefinite" restart="never" nodeType="tmRoot"/>
      </p:par>
    </p:tnLst>
  </p:timing>
  <p:hf hdr="0"/>
  <p:txStyles>
    <p:titleStyle>
      <a:lvl1pPr algn="l" defTabSz="914400" rtl="0" eaLnBrk="1" latinLnBrk="1"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48991" y="197223"/>
            <a:ext cx="1268505" cy="307777"/>
          </a:xfrm>
          <a:prstGeom prst="rect">
            <a:avLst/>
          </a:prstGeom>
          <a:noFill/>
        </p:spPr>
        <p:txBody>
          <a:bodyPr wrap="square" rtlCol="0">
            <a:spAutoFit/>
          </a:bodyPr>
          <a:lstStyle/>
          <a:p>
            <a:r>
              <a:rPr lang="en-US" altLang="ko-KR" sz="1400" b="1" dirty="0" smtClean="0">
                <a:solidFill>
                  <a:schemeClr val="bg1"/>
                </a:solidFill>
              </a:rPr>
              <a:t>SP-231588</a:t>
            </a:r>
            <a:endParaRPr lang="ko-KR" altLang="en-US" sz="1400" b="1" dirty="0">
              <a:solidFill>
                <a:schemeClr val="bg1"/>
              </a:solidFill>
            </a:endParaRPr>
          </a:p>
        </p:txBody>
      </p:sp>
      <p:sp>
        <p:nvSpPr>
          <p:cNvPr id="5" name="TextBox 4"/>
          <p:cNvSpPr txBox="1"/>
          <p:nvPr/>
        </p:nvSpPr>
        <p:spPr>
          <a:xfrm>
            <a:off x="313763" y="197223"/>
            <a:ext cx="4450978" cy="523220"/>
          </a:xfrm>
          <a:prstGeom prst="rect">
            <a:avLst/>
          </a:prstGeom>
          <a:noFill/>
        </p:spPr>
        <p:txBody>
          <a:bodyPr wrap="square" rtlCol="0">
            <a:spAutoFit/>
          </a:bodyPr>
          <a:lstStyle/>
          <a:p>
            <a:r>
              <a:rPr lang="en-US" altLang="ko-KR" sz="1400" b="1" dirty="0" smtClean="0">
                <a:solidFill>
                  <a:schemeClr val="bg1"/>
                </a:solidFill>
              </a:rPr>
              <a:t>3GPP TSG SA Meeting #102</a:t>
            </a:r>
          </a:p>
          <a:p>
            <a:r>
              <a:rPr lang="en-US" altLang="ko-KR" sz="1400" b="1" dirty="0" smtClean="0">
                <a:solidFill>
                  <a:schemeClr val="bg1"/>
                </a:solidFill>
              </a:rPr>
              <a:t>Edinburgh, Scotland, December 11-15, 2023</a:t>
            </a:r>
            <a:endParaRPr lang="ko-KR" altLang="en-US" sz="1400" b="1" dirty="0">
              <a:solidFill>
                <a:schemeClr val="bg1"/>
              </a:solidFill>
            </a:endParaRPr>
          </a:p>
        </p:txBody>
      </p:sp>
      <p:graphicFrame>
        <p:nvGraphicFramePr>
          <p:cNvPr id="7" name="표 6"/>
          <p:cNvGraphicFramePr>
            <a:graphicFrameLocks noGrp="1"/>
          </p:cNvGraphicFramePr>
          <p:nvPr>
            <p:extLst>
              <p:ext uri="{D42A27DB-BD31-4B8C-83A1-F6EECF244321}">
                <p14:modId xmlns:p14="http://schemas.microsoft.com/office/powerpoint/2010/main" val="1869607633"/>
              </p:ext>
            </p:extLst>
          </p:nvPr>
        </p:nvGraphicFramePr>
        <p:xfrm>
          <a:off x="425308" y="1716189"/>
          <a:ext cx="9457419" cy="2067871"/>
        </p:xfrm>
        <a:graphic>
          <a:graphicData uri="http://schemas.openxmlformats.org/drawingml/2006/table">
            <a:tbl>
              <a:tblPr firstRow="1" bandRow="1">
                <a:tableStyleId>{2D5ABB26-0587-4C30-8999-92F81FD0307C}</a:tableStyleId>
              </a:tblPr>
              <a:tblGrid>
                <a:gridCol w="2497842">
                  <a:extLst>
                    <a:ext uri="{9D8B030D-6E8A-4147-A177-3AD203B41FA5}">
                      <a16:colId xmlns:a16="http://schemas.microsoft.com/office/drawing/2014/main" val="3407225446"/>
                    </a:ext>
                  </a:extLst>
                </a:gridCol>
                <a:gridCol w="6959577">
                  <a:extLst>
                    <a:ext uri="{9D8B030D-6E8A-4147-A177-3AD203B41FA5}">
                      <a16:colId xmlns:a16="http://schemas.microsoft.com/office/drawing/2014/main" val="3370650669"/>
                    </a:ext>
                  </a:extLst>
                </a:gridCol>
              </a:tblGrid>
              <a:tr h="511639">
                <a:tc>
                  <a:txBody>
                    <a:bodyPr/>
                    <a:lstStyle/>
                    <a:p>
                      <a:pPr latinLnBrk="1"/>
                      <a:r>
                        <a:rPr lang="en-US" altLang="ko-KR" sz="2000" b="1" dirty="0" smtClean="0">
                          <a:solidFill>
                            <a:schemeClr val="bg1"/>
                          </a:solidFill>
                        </a:rPr>
                        <a:t>Agenda Item:</a:t>
                      </a:r>
                      <a:endParaRPr lang="ko-KR" altLang="en-US" sz="2000" b="1" dirty="0">
                        <a:solidFill>
                          <a:schemeClr val="bg1"/>
                        </a:solidFill>
                      </a:endParaRPr>
                    </a:p>
                  </a:txBody>
                  <a:tcPr/>
                </a:tc>
                <a:tc>
                  <a:txBody>
                    <a:bodyPr/>
                    <a:lstStyle/>
                    <a:p>
                      <a:pPr latinLnBrk="1"/>
                      <a:r>
                        <a:rPr lang="en-US" altLang="ko-KR" sz="2000" b="1" dirty="0" smtClean="0">
                          <a:solidFill>
                            <a:schemeClr val="bg1"/>
                          </a:solidFill>
                        </a:rPr>
                        <a:t>7.3</a:t>
                      </a:r>
                      <a:endParaRPr lang="ko-KR" altLang="en-US" sz="2000" b="1" dirty="0">
                        <a:solidFill>
                          <a:schemeClr val="bg1"/>
                        </a:solidFill>
                      </a:endParaRPr>
                    </a:p>
                  </a:txBody>
                  <a:tcPr/>
                </a:tc>
                <a:extLst>
                  <a:ext uri="{0D108BD9-81ED-4DB2-BD59-A6C34878D82A}">
                    <a16:rowId xmlns:a16="http://schemas.microsoft.com/office/drawing/2014/main" val="3001627534"/>
                  </a:ext>
                </a:extLst>
              </a:tr>
              <a:tr h="518744">
                <a:tc>
                  <a:txBody>
                    <a:bodyPr/>
                    <a:lstStyle/>
                    <a:p>
                      <a:pPr latinLnBrk="1"/>
                      <a:r>
                        <a:rPr lang="en-US" altLang="ko-KR" sz="2000" b="1" dirty="0" smtClean="0">
                          <a:solidFill>
                            <a:schemeClr val="bg1"/>
                          </a:solidFill>
                        </a:rPr>
                        <a:t>Source:</a:t>
                      </a:r>
                      <a:endParaRPr lang="ko-KR" altLang="en-US" sz="2000" b="1" dirty="0">
                        <a:solidFill>
                          <a:schemeClr val="bg1"/>
                        </a:solidFill>
                      </a:endParaRPr>
                    </a:p>
                  </a:txBody>
                  <a:tcPr/>
                </a:tc>
                <a:tc>
                  <a:txBody>
                    <a:bodyPr/>
                    <a:lstStyle/>
                    <a:p>
                      <a:pPr latinLnBrk="1"/>
                      <a:r>
                        <a:rPr lang="en-US" altLang="ko-KR" sz="2000" b="1" dirty="0" smtClean="0">
                          <a:solidFill>
                            <a:schemeClr val="bg1"/>
                          </a:solidFill>
                        </a:rPr>
                        <a:t>Samsung</a:t>
                      </a:r>
                      <a:endParaRPr lang="ko-KR" altLang="en-US" sz="2000" b="1" dirty="0">
                        <a:solidFill>
                          <a:schemeClr val="bg1"/>
                        </a:solidFill>
                      </a:endParaRPr>
                    </a:p>
                  </a:txBody>
                  <a:tcPr/>
                </a:tc>
                <a:extLst>
                  <a:ext uri="{0D108BD9-81ED-4DB2-BD59-A6C34878D82A}">
                    <a16:rowId xmlns:a16="http://schemas.microsoft.com/office/drawing/2014/main" val="1433334828"/>
                  </a:ext>
                </a:extLst>
              </a:tr>
              <a:tr h="518744">
                <a:tc>
                  <a:txBody>
                    <a:bodyPr/>
                    <a:lstStyle/>
                    <a:p>
                      <a:pPr latinLnBrk="1"/>
                      <a:r>
                        <a:rPr lang="en-US" altLang="ko-KR" sz="2000" b="1" dirty="0" smtClean="0">
                          <a:solidFill>
                            <a:schemeClr val="bg1"/>
                          </a:solidFill>
                        </a:rPr>
                        <a:t>Title:</a:t>
                      </a:r>
                      <a:endParaRPr lang="ko-KR" altLang="en-US" sz="2000" b="1" dirty="0">
                        <a:solidFill>
                          <a:schemeClr val="bg1"/>
                        </a:solidFill>
                      </a:endParaRPr>
                    </a:p>
                  </a:txBody>
                  <a:tcPr/>
                </a:tc>
                <a:tc>
                  <a:txBody>
                    <a:bodyPr/>
                    <a:lstStyle/>
                    <a:p>
                      <a:pPr latinLnBrk="1"/>
                      <a:r>
                        <a:rPr lang="en-US" altLang="ko-KR" sz="2000" b="1" dirty="0" smtClean="0">
                          <a:solidFill>
                            <a:schemeClr val="bg1"/>
                          </a:solidFill>
                        </a:rPr>
                        <a:t>Samsung View on S2 Release 19</a:t>
                      </a:r>
                      <a:endParaRPr lang="ko-KR" altLang="en-US" sz="2000" b="1" dirty="0">
                        <a:solidFill>
                          <a:schemeClr val="bg1"/>
                        </a:solidFill>
                      </a:endParaRPr>
                    </a:p>
                  </a:txBody>
                  <a:tcPr/>
                </a:tc>
                <a:extLst>
                  <a:ext uri="{0D108BD9-81ED-4DB2-BD59-A6C34878D82A}">
                    <a16:rowId xmlns:a16="http://schemas.microsoft.com/office/drawing/2014/main" val="2088165931"/>
                  </a:ext>
                </a:extLst>
              </a:tr>
              <a:tr h="518744">
                <a:tc>
                  <a:txBody>
                    <a:bodyPr/>
                    <a:lstStyle/>
                    <a:p>
                      <a:pPr latinLnBrk="1"/>
                      <a:r>
                        <a:rPr lang="en-US" altLang="ko-KR" sz="2000" b="1" dirty="0" smtClean="0">
                          <a:solidFill>
                            <a:schemeClr val="bg1"/>
                          </a:solidFill>
                        </a:rPr>
                        <a:t>Document for: </a:t>
                      </a:r>
                      <a:endParaRPr lang="ko-KR" altLang="en-US" sz="2000" b="1" dirty="0">
                        <a:solidFill>
                          <a:schemeClr val="bg1"/>
                        </a:solidFill>
                      </a:endParaRPr>
                    </a:p>
                  </a:txBody>
                  <a:tcPr/>
                </a:tc>
                <a:tc>
                  <a:txBody>
                    <a:bodyPr/>
                    <a:lstStyle/>
                    <a:p>
                      <a:pPr latinLnBrk="1"/>
                      <a:r>
                        <a:rPr lang="en-US" altLang="ko-KR" sz="2000" b="1" dirty="0" smtClean="0">
                          <a:solidFill>
                            <a:schemeClr val="bg1"/>
                          </a:solidFill>
                        </a:rPr>
                        <a:t>Discussion</a:t>
                      </a:r>
                      <a:endParaRPr lang="ko-KR" altLang="en-US" sz="2000" b="1" dirty="0">
                        <a:solidFill>
                          <a:schemeClr val="bg1"/>
                        </a:solidFill>
                      </a:endParaRPr>
                    </a:p>
                  </a:txBody>
                  <a:tcPr/>
                </a:tc>
                <a:extLst>
                  <a:ext uri="{0D108BD9-81ED-4DB2-BD59-A6C34878D82A}">
                    <a16:rowId xmlns:a16="http://schemas.microsoft.com/office/drawing/2014/main" val="3241528250"/>
                  </a:ext>
                </a:extLst>
              </a:tr>
            </a:tbl>
          </a:graphicData>
        </a:graphic>
      </p:graphicFrame>
    </p:spTree>
    <p:extLst>
      <p:ext uri="{BB962C8B-B14F-4D97-AF65-F5344CB8AC3E}">
        <p14:creationId xmlns:p14="http://schemas.microsoft.com/office/powerpoint/2010/main" val="1555247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title"/>
          </p:nvPr>
        </p:nvSpPr>
        <p:spPr/>
        <p:txBody>
          <a:bodyPr/>
          <a:lstStyle/>
          <a:p>
            <a:r>
              <a:rPr lang="en-US" altLang="ko-KR" dirty="0" smtClean="0"/>
              <a:t>Samsung Priority on SA2 R19 Package (1/2)</a:t>
            </a:r>
            <a:endParaRPr lang="ko-KR" altLang="en-US" dirty="0"/>
          </a:p>
        </p:txBody>
      </p:sp>
      <p:grpSp>
        <p:nvGrpSpPr>
          <p:cNvPr id="6" name="그룹 5"/>
          <p:cNvGrpSpPr/>
          <p:nvPr/>
        </p:nvGrpSpPr>
        <p:grpSpPr>
          <a:xfrm>
            <a:off x="424394" y="1036020"/>
            <a:ext cx="8404413" cy="5382798"/>
            <a:chOff x="4732866" y="1351010"/>
            <a:chExt cx="7285772" cy="4572270"/>
          </a:xfrm>
        </p:grpSpPr>
        <p:pic>
          <p:nvPicPr>
            <p:cNvPr id="7" name="그림 6"/>
            <p:cNvPicPr>
              <a:picLocks noChangeAspect="1"/>
            </p:cNvPicPr>
            <p:nvPr/>
          </p:nvPicPr>
          <p:blipFill>
            <a:blip r:embed="rId2"/>
            <a:stretch>
              <a:fillRect/>
            </a:stretch>
          </p:blipFill>
          <p:spPr>
            <a:xfrm>
              <a:off x="4732866" y="1351010"/>
              <a:ext cx="7285772" cy="2494549"/>
            </a:xfrm>
            <a:prstGeom prst="rect">
              <a:avLst/>
            </a:prstGeom>
          </p:spPr>
        </p:pic>
        <p:pic>
          <p:nvPicPr>
            <p:cNvPr id="8" name="그림 7"/>
            <p:cNvPicPr>
              <a:picLocks noChangeAspect="1"/>
            </p:cNvPicPr>
            <p:nvPr/>
          </p:nvPicPr>
          <p:blipFill>
            <a:blip r:embed="rId3"/>
            <a:stretch>
              <a:fillRect/>
            </a:stretch>
          </p:blipFill>
          <p:spPr>
            <a:xfrm>
              <a:off x="4732866" y="3845559"/>
              <a:ext cx="7285772" cy="2077721"/>
            </a:xfrm>
            <a:prstGeom prst="rect">
              <a:avLst/>
            </a:prstGeom>
          </p:spPr>
        </p:pic>
      </p:grpSp>
      <p:graphicFrame>
        <p:nvGraphicFramePr>
          <p:cNvPr id="11" name="표 10"/>
          <p:cNvGraphicFramePr>
            <a:graphicFrameLocks noGrp="1"/>
          </p:cNvGraphicFramePr>
          <p:nvPr>
            <p:extLst>
              <p:ext uri="{D42A27DB-BD31-4B8C-83A1-F6EECF244321}">
                <p14:modId xmlns:p14="http://schemas.microsoft.com/office/powerpoint/2010/main" val="83352863"/>
              </p:ext>
            </p:extLst>
          </p:nvPr>
        </p:nvGraphicFramePr>
        <p:xfrm>
          <a:off x="9222404" y="1036020"/>
          <a:ext cx="2817947" cy="1066800"/>
        </p:xfrm>
        <a:graphic>
          <a:graphicData uri="http://schemas.openxmlformats.org/drawingml/2006/table">
            <a:tbl>
              <a:tblPr firstRow="1" bandRow="1">
                <a:tableStyleId>{5940675A-B579-460E-94D1-54222C63F5DA}</a:tableStyleId>
              </a:tblPr>
              <a:tblGrid>
                <a:gridCol w="489175">
                  <a:extLst>
                    <a:ext uri="{9D8B030D-6E8A-4147-A177-3AD203B41FA5}">
                      <a16:colId xmlns:a16="http://schemas.microsoft.com/office/drawing/2014/main" val="2784611040"/>
                    </a:ext>
                  </a:extLst>
                </a:gridCol>
                <a:gridCol w="2328772">
                  <a:extLst>
                    <a:ext uri="{9D8B030D-6E8A-4147-A177-3AD203B41FA5}">
                      <a16:colId xmlns:a16="http://schemas.microsoft.com/office/drawing/2014/main" val="1071771056"/>
                    </a:ext>
                  </a:extLst>
                </a:gridCol>
              </a:tblGrid>
              <a:tr h="0">
                <a:tc gridSpan="2">
                  <a:txBody>
                    <a:bodyPr/>
                    <a:lstStyle/>
                    <a:p>
                      <a:pPr latinLnBrk="1"/>
                      <a:r>
                        <a:rPr lang="en-US" altLang="ko-KR" sz="800" b="1" dirty="0" smtClean="0">
                          <a:solidFill>
                            <a:schemeClr val="bg1"/>
                          </a:solidFill>
                        </a:rPr>
                        <a:t>Legend</a:t>
                      </a:r>
                      <a:r>
                        <a:rPr lang="en-US" altLang="ko-KR" sz="800" b="1" baseline="0" dirty="0" smtClean="0">
                          <a:solidFill>
                            <a:schemeClr val="bg1"/>
                          </a:solidFill>
                        </a:rPr>
                        <a:t> on Samsung Position (per item)</a:t>
                      </a:r>
                      <a:endParaRPr lang="ko-KR" altLang="en-US" sz="800" b="1" dirty="0">
                        <a:solidFill>
                          <a:schemeClr val="bg1"/>
                        </a:solidFill>
                      </a:endParaRPr>
                    </a:p>
                  </a:txBody>
                  <a:tcPr>
                    <a:solidFill>
                      <a:schemeClr val="tx1"/>
                    </a:solidFill>
                  </a:tcPr>
                </a:tc>
                <a:tc hMerge="1">
                  <a:txBody>
                    <a:bodyPr/>
                    <a:lstStyle/>
                    <a:p>
                      <a:pPr latinLnBrk="1"/>
                      <a:endParaRPr lang="ko-KR" altLang="en-US" sz="1000" dirty="0"/>
                    </a:p>
                  </a:txBody>
                  <a:tcPr/>
                </a:tc>
                <a:extLst>
                  <a:ext uri="{0D108BD9-81ED-4DB2-BD59-A6C34878D82A}">
                    <a16:rowId xmlns:a16="http://schemas.microsoft.com/office/drawing/2014/main" val="4086925294"/>
                  </a:ext>
                </a:extLst>
              </a:tr>
              <a:tr h="0">
                <a:tc>
                  <a:txBody>
                    <a:bodyPr/>
                    <a:lstStyle/>
                    <a:p>
                      <a:pPr latinLnBrk="1"/>
                      <a:r>
                        <a:rPr lang="en-US" altLang="ko-KR" sz="800" dirty="0" smtClean="0"/>
                        <a:t>IN</a:t>
                      </a:r>
                      <a:endParaRPr lang="ko-KR" altLang="en-US" sz="800" dirty="0"/>
                    </a:p>
                  </a:txBody>
                  <a:tcPr>
                    <a:solidFill>
                      <a:schemeClr val="accent6">
                        <a:lumMod val="60000"/>
                        <a:lumOff val="40000"/>
                      </a:schemeClr>
                    </a:solidFill>
                  </a:tcPr>
                </a:tc>
                <a:tc>
                  <a:txBody>
                    <a:bodyPr/>
                    <a:lstStyle/>
                    <a:p>
                      <a:pPr latinLnBrk="1"/>
                      <a:r>
                        <a:rPr lang="en-US" altLang="ko-KR" sz="800" dirty="0" smtClean="0"/>
                        <a:t>Supportive</a:t>
                      </a:r>
                      <a:endParaRPr lang="ko-KR" altLang="en-US" sz="800" dirty="0"/>
                    </a:p>
                  </a:txBody>
                  <a:tcPr/>
                </a:tc>
                <a:extLst>
                  <a:ext uri="{0D108BD9-81ED-4DB2-BD59-A6C34878D82A}">
                    <a16:rowId xmlns:a16="http://schemas.microsoft.com/office/drawing/2014/main" val="1025398447"/>
                  </a:ext>
                </a:extLst>
              </a:tr>
              <a:tr h="0">
                <a:tc>
                  <a:txBody>
                    <a:bodyPr/>
                    <a:lstStyle/>
                    <a:p>
                      <a:pPr latinLnBrk="1"/>
                      <a:r>
                        <a:rPr lang="en-US" altLang="ko-KR" sz="800" dirty="0" smtClean="0"/>
                        <a:t>OKAY</a:t>
                      </a:r>
                      <a:endParaRPr lang="ko-KR" altLang="en-US" sz="800" dirty="0"/>
                    </a:p>
                  </a:txBody>
                  <a:tcPr>
                    <a:solidFill>
                      <a:schemeClr val="accent4">
                        <a:lumMod val="40000"/>
                        <a:lumOff val="60000"/>
                      </a:schemeClr>
                    </a:solidFill>
                  </a:tcPr>
                </a:tc>
                <a:tc>
                  <a:txBody>
                    <a:bodyPr/>
                    <a:lstStyle/>
                    <a:p>
                      <a:pPr latinLnBrk="1"/>
                      <a:r>
                        <a:rPr lang="en-US" altLang="ko-KR" sz="800" dirty="0" smtClean="0"/>
                        <a:t>Not supportive, but is okay to include</a:t>
                      </a:r>
                      <a:endParaRPr lang="ko-KR" altLang="en-US" sz="800" dirty="0"/>
                    </a:p>
                  </a:txBody>
                  <a:tcPr/>
                </a:tc>
                <a:extLst>
                  <a:ext uri="{0D108BD9-81ED-4DB2-BD59-A6C34878D82A}">
                    <a16:rowId xmlns:a16="http://schemas.microsoft.com/office/drawing/2014/main" val="747528647"/>
                  </a:ext>
                </a:extLst>
              </a:tr>
              <a:tr h="0">
                <a:tc>
                  <a:txBody>
                    <a:bodyPr/>
                    <a:lstStyle/>
                    <a:p>
                      <a:pPr latinLnBrk="1"/>
                      <a:r>
                        <a:rPr lang="en-US" altLang="ko-KR" sz="800" dirty="0" smtClean="0"/>
                        <a:t>OUT</a:t>
                      </a:r>
                      <a:endParaRPr lang="ko-KR" altLang="en-US" sz="800" dirty="0"/>
                    </a:p>
                  </a:txBody>
                  <a:tcPr>
                    <a:solidFill>
                      <a:srgbClr val="FFC000"/>
                    </a:solidFill>
                  </a:tcPr>
                </a:tc>
                <a:tc>
                  <a:txBody>
                    <a:bodyPr/>
                    <a:lstStyle/>
                    <a:p>
                      <a:pPr latinLnBrk="1"/>
                      <a:r>
                        <a:rPr lang="en-US" altLang="ko-KR" sz="800" dirty="0" smtClean="0"/>
                        <a:t>Not supportive</a:t>
                      </a:r>
                      <a:endParaRPr lang="ko-KR" altLang="en-US" sz="800" dirty="0"/>
                    </a:p>
                  </a:txBody>
                  <a:tcPr/>
                </a:tc>
                <a:extLst>
                  <a:ext uri="{0D108BD9-81ED-4DB2-BD59-A6C34878D82A}">
                    <a16:rowId xmlns:a16="http://schemas.microsoft.com/office/drawing/2014/main" val="1235833390"/>
                  </a:ext>
                </a:extLst>
              </a:tr>
              <a:tr h="0">
                <a:tc>
                  <a:txBody>
                    <a:bodyPr/>
                    <a:lstStyle/>
                    <a:p>
                      <a:pPr latinLnBrk="1"/>
                      <a:r>
                        <a:rPr lang="en-US" altLang="ko-KR" sz="800" dirty="0" smtClean="0"/>
                        <a:t>TEI19</a:t>
                      </a:r>
                      <a:endParaRPr lang="ko-KR" altLang="en-US" sz="800" dirty="0"/>
                    </a:p>
                  </a:txBody>
                  <a:tcPr>
                    <a:solidFill>
                      <a:schemeClr val="accent5">
                        <a:lumMod val="20000"/>
                        <a:lumOff val="80000"/>
                      </a:schemeClr>
                    </a:solidFill>
                  </a:tcPr>
                </a:tc>
                <a:tc>
                  <a:txBody>
                    <a:bodyPr/>
                    <a:lstStyle/>
                    <a:p>
                      <a:pPr latinLnBrk="1"/>
                      <a:r>
                        <a:rPr lang="en-US" altLang="ko-KR" sz="800" dirty="0" smtClean="0"/>
                        <a:t>Supportive</a:t>
                      </a:r>
                      <a:r>
                        <a:rPr lang="en-US" altLang="ko-KR" sz="800" baseline="0" dirty="0" smtClean="0"/>
                        <a:t> only as TEI19</a:t>
                      </a:r>
                      <a:endParaRPr lang="ko-KR" altLang="en-US" sz="800" dirty="0"/>
                    </a:p>
                  </a:txBody>
                  <a:tcPr/>
                </a:tc>
                <a:extLst>
                  <a:ext uri="{0D108BD9-81ED-4DB2-BD59-A6C34878D82A}">
                    <a16:rowId xmlns:a16="http://schemas.microsoft.com/office/drawing/2014/main" val="379533837"/>
                  </a:ext>
                </a:extLst>
              </a:tr>
            </a:tbl>
          </a:graphicData>
        </a:graphic>
      </p:graphicFrame>
      <p:graphicFrame>
        <p:nvGraphicFramePr>
          <p:cNvPr id="12" name="표 11"/>
          <p:cNvGraphicFramePr>
            <a:graphicFrameLocks noGrp="1"/>
          </p:cNvGraphicFramePr>
          <p:nvPr>
            <p:extLst>
              <p:ext uri="{D42A27DB-BD31-4B8C-83A1-F6EECF244321}">
                <p14:modId xmlns:p14="http://schemas.microsoft.com/office/powerpoint/2010/main" val="921520012"/>
              </p:ext>
            </p:extLst>
          </p:nvPr>
        </p:nvGraphicFramePr>
        <p:xfrm>
          <a:off x="9204387" y="2395646"/>
          <a:ext cx="2835964" cy="1097280"/>
        </p:xfrm>
        <a:graphic>
          <a:graphicData uri="http://schemas.openxmlformats.org/drawingml/2006/table">
            <a:tbl>
              <a:tblPr firstRow="1" bandRow="1">
                <a:tableStyleId>{5940675A-B579-460E-94D1-54222C63F5DA}</a:tableStyleId>
              </a:tblPr>
              <a:tblGrid>
                <a:gridCol w="1074683">
                  <a:extLst>
                    <a:ext uri="{9D8B030D-6E8A-4147-A177-3AD203B41FA5}">
                      <a16:colId xmlns:a16="http://schemas.microsoft.com/office/drawing/2014/main" val="2784611040"/>
                    </a:ext>
                  </a:extLst>
                </a:gridCol>
                <a:gridCol w="1761281">
                  <a:extLst>
                    <a:ext uri="{9D8B030D-6E8A-4147-A177-3AD203B41FA5}">
                      <a16:colId xmlns:a16="http://schemas.microsoft.com/office/drawing/2014/main" val="1071771056"/>
                    </a:ext>
                  </a:extLst>
                </a:gridCol>
              </a:tblGrid>
              <a:tr h="0">
                <a:tc gridSpan="2">
                  <a:txBody>
                    <a:bodyPr/>
                    <a:lstStyle/>
                    <a:p>
                      <a:pPr latinLnBrk="1"/>
                      <a:r>
                        <a:rPr lang="en-US" altLang="ko-KR" sz="800" b="1" dirty="0" smtClean="0">
                          <a:solidFill>
                            <a:schemeClr val="bg1"/>
                          </a:solidFill>
                        </a:rPr>
                        <a:t>Legend</a:t>
                      </a:r>
                      <a:r>
                        <a:rPr lang="en-US" altLang="ko-KR" sz="800" b="1" baseline="0" dirty="0" smtClean="0">
                          <a:solidFill>
                            <a:schemeClr val="bg1"/>
                          </a:solidFill>
                        </a:rPr>
                        <a:t> on Samsung Position (per WT)</a:t>
                      </a:r>
                      <a:endParaRPr lang="ko-KR" altLang="en-US" sz="800" b="1" dirty="0">
                        <a:solidFill>
                          <a:schemeClr val="bg1"/>
                        </a:solidFill>
                      </a:endParaRPr>
                    </a:p>
                  </a:txBody>
                  <a:tcPr>
                    <a:solidFill>
                      <a:schemeClr val="tx1"/>
                    </a:solidFill>
                  </a:tcPr>
                </a:tc>
                <a:tc hMerge="1">
                  <a:txBody>
                    <a:bodyPr/>
                    <a:lstStyle/>
                    <a:p>
                      <a:pPr latinLnBrk="1"/>
                      <a:endParaRPr lang="ko-KR" altLang="en-US" sz="1000" dirty="0"/>
                    </a:p>
                  </a:txBody>
                  <a:tcPr/>
                </a:tc>
                <a:extLst>
                  <a:ext uri="{0D108BD9-81ED-4DB2-BD59-A6C34878D82A}">
                    <a16:rowId xmlns:a16="http://schemas.microsoft.com/office/drawing/2014/main" val="4086925294"/>
                  </a:ext>
                </a:extLst>
              </a:tr>
              <a:tr h="0">
                <a:tc>
                  <a:txBody>
                    <a:bodyPr/>
                    <a:lstStyle/>
                    <a:p>
                      <a:pPr latinLnBrk="1"/>
                      <a:r>
                        <a:rPr lang="en-US" altLang="ko-KR" sz="800" dirty="0" smtClean="0"/>
                        <a:t>IN</a:t>
                      </a:r>
                      <a:endParaRPr lang="ko-KR" altLang="en-US" sz="800" dirty="0"/>
                    </a:p>
                  </a:txBody>
                  <a:tcPr>
                    <a:noFill/>
                  </a:tcPr>
                </a:tc>
                <a:tc>
                  <a:txBody>
                    <a:bodyPr/>
                    <a:lstStyle/>
                    <a:p>
                      <a:pPr latinLnBrk="1"/>
                      <a:r>
                        <a:rPr lang="en-US" altLang="ko-KR" sz="800" dirty="0" smtClean="0"/>
                        <a:t>High</a:t>
                      </a:r>
                      <a:r>
                        <a:rPr lang="en-US" altLang="ko-KR" sz="800" baseline="0" dirty="0" smtClean="0"/>
                        <a:t> priority</a:t>
                      </a:r>
                      <a:endParaRPr lang="ko-KR" altLang="en-US" sz="800" dirty="0"/>
                    </a:p>
                  </a:txBody>
                  <a:tcPr/>
                </a:tc>
                <a:extLst>
                  <a:ext uri="{0D108BD9-81ED-4DB2-BD59-A6C34878D82A}">
                    <a16:rowId xmlns:a16="http://schemas.microsoft.com/office/drawing/2014/main" val="1025398447"/>
                  </a:ext>
                </a:extLst>
              </a:tr>
              <a:tr h="0">
                <a:tc>
                  <a:txBody>
                    <a:bodyPr/>
                    <a:lstStyle/>
                    <a:p>
                      <a:pPr latinLnBrk="1"/>
                      <a:r>
                        <a:rPr lang="en-US" altLang="ko-KR" sz="800" dirty="0" smtClean="0"/>
                        <a:t>OUT (STABLE)</a:t>
                      </a:r>
                      <a:endParaRPr lang="ko-KR" altLang="en-US" sz="800" dirty="0"/>
                    </a:p>
                  </a:txBody>
                  <a:tcPr>
                    <a:noFill/>
                  </a:tcPr>
                </a:tc>
                <a:tc>
                  <a:txBody>
                    <a:bodyPr/>
                    <a:lstStyle/>
                    <a:p>
                      <a:pPr latinLnBrk="1"/>
                      <a:r>
                        <a:rPr lang="en-US" altLang="ko-KR" sz="800" dirty="0" smtClean="0"/>
                        <a:t>WT</a:t>
                      </a:r>
                      <a:r>
                        <a:rPr lang="en-US" altLang="ko-KR" sz="800" baseline="0" dirty="0" smtClean="0"/>
                        <a:t> is stable, but Low priority</a:t>
                      </a:r>
                    </a:p>
                  </a:txBody>
                  <a:tcPr/>
                </a:tc>
                <a:extLst>
                  <a:ext uri="{0D108BD9-81ED-4DB2-BD59-A6C34878D82A}">
                    <a16:rowId xmlns:a16="http://schemas.microsoft.com/office/drawing/2014/main" val="747528647"/>
                  </a:ext>
                </a:extLst>
              </a:tr>
              <a:tr h="0">
                <a:tc>
                  <a:txBody>
                    <a:bodyPr/>
                    <a:lstStyle/>
                    <a:p>
                      <a:pPr latinLnBrk="1"/>
                      <a:r>
                        <a:rPr lang="en-US" altLang="ko-KR" sz="800" dirty="0" smtClean="0"/>
                        <a:t>OUT</a:t>
                      </a:r>
                      <a:r>
                        <a:rPr lang="en-US" altLang="ko-KR" sz="800" baseline="0" dirty="0" smtClean="0"/>
                        <a:t> </a:t>
                      </a:r>
                      <a:r>
                        <a:rPr lang="en-US" altLang="ko-KR" sz="800" dirty="0" smtClean="0"/>
                        <a:t>(UNSTABLE)</a:t>
                      </a:r>
                      <a:endParaRPr lang="ko-KR" altLang="en-US" sz="800" dirty="0"/>
                    </a:p>
                  </a:txBody>
                  <a:tcPr>
                    <a:noFill/>
                  </a:tcPr>
                </a:tc>
                <a:tc>
                  <a:txBody>
                    <a:bodyPr/>
                    <a:lstStyle/>
                    <a:p>
                      <a:pPr latinLnBrk="1"/>
                      <a:r>
                        <a:rPr lang="en-US" altLang="ko-KR" sz="800" dirty="0" smtClean="0"/>
                        <a:t>WT is unstable </a:t>
                      </a:r>
                    </a:p>
                    <a:p>
                      <a:pPr latinLnBrk="1"/>
                      <a:r>
                        <a:rPr lang="en-US" altLang="ko-KR" sz="800" dirty="0" smtClean="0"/>
                        <a:t>Concern</a:t>
                      </a:r>
                      <a:r>
                        <a:rPr lang="en-US" altLang="ko-KR" sz="800" baseline="0" dirty="0" smtClean="0"/>
                        <a:t> on the inclusion as R19 package</a:t>
                      </a:r>
                      <a:endParaRPr lang="ko-KR" altLang="en-US" sz="800" dirty="0"/>
                    </a:p>
                  </a:txBody>
                  <a:tcPr/>
                </a:tc>
                <a:extLst>
                  <a:ext uri="{0D108BD9-81ED-4DB2-BD59-A6C34878D82A}">
                    <a16:rowId xmlns:a16="http://schemas.microsoft.com/office/drawing/2014/main" val="1235833390"/>
                  </a:ext>
                </a:extLst>
              </a:tr>
            </a:tbl>
          </a:graphicData>
        </a:graphic>
      </p:graphicFrame>
      <p:sp>
        <p:nvSpPr>
          <p:cNvPr id="9" name="TextBox 8"/>
          <p:cNvSpPr txBox="1"/>
          <p:nvPr/>
        </p:nvSpPr>
        <p:spPr>
          <a:xfrm>
            <a:off x="10857098" y="53081"/>
            <a:ext cx="1268505" cy="307777"/>
          </a:xfrm>
          <a:prstGeom prst="rect">
            <a:avLst/>
          </a:prstGeom>
          <a:noFill/>
        </p:spPr>
        <p:txBody>
          <a:bodyPr wrap="square" rtlCol="0">
            <a:spAutoFit/>
          </a:bodyPr>
          <a:lstStyle/>
          <a:p>
            <a:r>
              <a:rPr lang="en-US" altLang="ko-KR" sz="1400" b="1" dirty="0" smtClean="0"/>
              <a:t>SP-231588</a:t>
            </a:r>
            <a:endParaRPr lang="ko-KR" altLang="en-US" sz="1400" b="1" dirty="0"/>
          </a:p>
        </p:txBody>
      </p:sp>
    </p:spTree>
    <p:extLst>
      <p:ext uri="{BB962C8B-B14F-4D97-AF65-F5344CB8AC3E}">
        <p14:creationId xmlns:p14="http://schemas.microsoft.com/office/powerpoint/2010/main" val="3884924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Samsung Priority on SA2 R19 </a:t>
            </a:r>
            <a:r>
              <a:rPr lang="en-US" altLang="ko-KR" dirty="0" smtClean="0"/>
              <a:t>Package (2/2)</a:t>
            </a:r>
            <a:endParaRPr lang="ko-KR" altLang="en-US" dirty="0"/>
          </a:p>
        </p:txBody>
      </p:sp>
      <p:sp>
        <p:nvSpPr>
          <p:cNvPr id="3" name="내용 개체 틀 2"/>
          <p:cNvSpPr>
            <a:spLocks noGrp="1"/>
          </p:cNvSpPr>
          <p:nvPr>
            <p:ph idx="1"/>
          </p:nvPr>
        </p:nvSpPr>
        <p:spPr/>
        <p:txBody>
          <a:bodyPr/>
          <a:lstStyle/>
          <a:p>
            <a:r>
              <a:rPr lang="en-US" altLang="ko-KR" sz="1800" dirty="0"/>
              <a:t>Remarks in general</a:t>
            </a:r>
          </a:p>
          <a:p>
            <a:pPr lvl="1"/>
            <a:r>
              <a:rPr lang="en-US" altLang="ko-KR" sz="1400" dirty="0"/>
              <a:t>Unstable WT and WT with concerns shouldn’t be part of the candidate for prioritization</a:t>
            </a:r>
          </a:p>
          <a:p>
            <a:endParaRPr lang="en-US" altLang="ko-KR" sz="1600" dirty="0" smtClean="0"/>
          </a:p>
          <a:p>
            <a:r>
              <a:rPr lang="en-US" altLang="ko-KR" sz="1600" dirty="0" smtClean="0"/>
              <a:t>Remarks on specific items</a:t>
            </a:r>
          </a:p>
          <a:p>
            <a:pPr lvl="1"/>
            <a:r>
              <a:rPr lang="en-US" altLang="ko-KR" sz="1400" dirty="0" smtClean="0"/>
              <a:t>AIML_CN</a:t>
            </a:r>
          </a:p>
          <a:p>
            <a:pPr lvl="2"/>
            <a:r>
              <a:rPr lang="en-US" altLang="ko-KR" sz="1200" dirty="0" smtClean="0"/>
              <a:t>AIML WT1 should be removed since there is no RAN conclusion. WT1 is unstable because SA2 does not know what to do in SA2 without RAN requirements within the scope of WT1. Samsung is okay with the compromised proposal as the way forward [SP-231501</a:t>
            </a:r>
            <a:r>
              <a:rPr lang="en-US" altLang="ko-KR" sz="1200" dirty="0"/>
              <a:t>]</a:t>
            </a:r>
            <a:endParaRPr lang="en-US" altLang="ko-KR" sz="1200" dirty="0" smtClean="0"/>
          </a:p>
          <a:p>
            <a:pPr lvl="2"/>
            <a:r>
              <a:rPr lang="en-US" altLang="ko-KR" sz="1200" dirty="0" smtClean="0"/>
              <a:t>AIML WT2 is low priority, but okay to go</a:t>
            </a:r>
          </a:p>
          <a:p>
            <a:pPr lvl="2"/>
            <a:r>
              <a:rPr lang="en-US" altLang="ko-KR" sz="1200" dirty="0" smtClean="0"/>
              <a:t>AIML WT3 is high priority and supportive.</a:t>
            </a:r>
          </a:p>
          <a:p>
            <a:pPr lvl="1"/>
            <a:r>
              <a:rPr lang="en-US" altLang="ko-KR" sz="1400" dirty="0" smtClean="0"/>
              <a:t>Ambient </a:t>
            </a:r>
            <a:r>
              <a:rPr lang="en-US" altLang="ko-KR" sz="1400" dirty="0" err="1" smtClean="0"/>
              <a:t>IoT</a:t>
            </a:r>
            <a:endParaRPr lang="en-US" altLang="ko-KR" sz="1400" dirty="0" smtClean="0"/>
          </a:p>
          <a:p>
            <a:pPr lvl="2"/>
            <a:r>
              <a:rPr lang="en-US" altLang="ko-KR" sz="1200" dirty="0" smtClean="0"/>
              <a:t>It seems import to decide whether to study a new architecture for Ambient </a:t>
            </a:r>
            <a:r>
              <a:rPr lang="en-US" altLang="ko-KR" sz="1200" dirty="0" err="1" smtClean="0"/>
              <a:t>IoT</a:t>
            </a:r>
            <a:r>
              <a:rPr lang="en-US" altLang="ko-KR" sz="1200" dirty="0" smtClean="0"/>
              <a:t> or re-use the existing 5G Core Network as is. It should be decided before starting the work to decide which WT should be focused.</a:t>
            </a:r>
          </a:p>
          <a:p>
            <a:pPr lvl="2"/>
            <a:r>
              <a:rPr lang="en-US" altLang="ko-KR" sz="1200" dirty="0" smtClean="0"/>
              <a:t>If SA2 based on the existing 5GC, we can focus on WT3.1, WT3.2 and WT5.1. Otherwise, we only focus on WT1 in this release.</a:t>
            </a:r>
            <a:endParaRPr lang="en-US" altLang="ko-KR" sz="1200" dirty="0"/>
          </a:p>
          <a:p>
            <a:pPr lvl="1"/>
            <a:r>
              <a:rPr lang="en-US" altLang="ko-KR" sz="1400" dirty="0" err="1" smtClean="0"/>
              <a:t>eTRS_URLLC_LAN</a:t>
            </a:r>
            <a:endParaRPr lang="en-US" altLang="ko-KR" sz="1400" dirty="0" smtClean="0"/>
          </a:p>
          <a:p>
            <a:pPr lvl="2"/>
            <a:r>
              <a:rPr lang="en-US" altLang="ko-KR" sz="1200" dirty="0" smtClean="0"/>
              <a:t>WT 2.1 has three different divergent architectures (i.e. WT2.1.1, WT2.1.2, WT2.1.3) for supporting the same feature. It is still indecisive, potentially will end up with the divergent of solutions. </a:t>
            </a:r>
          </a:p>
          <a:p>
            <a:pPr lvl="1"/>
            <a:r>
              <a:rPr lang="en-US" altLang="ko-KR" sz="1400" dirty="0" smtClean="0"/>
              <a:t>Enhanced Traffic Management (FS_ETM)</a:t>
            </a:r>
          </a:p>
          <a:p>
            <a:pPr lvl="2"/>
            <a:r>
              <a:rPr lang="en-US" altLang="ko-KR" sz="1200" dirty="0" smtClean="0"/>
              <a:t>WT 1 is the scope of other organization (e.g. IETF). Concerns on study which is outside scope of 3GPP  </a:t>
            </a:r>
          </a:p>
          <a:p>
            <a:pPr lvl="1"/>
            <a:r>
              <a:rPr lang="en-US" altLang="ko-KR" sz="1400" dirty="0" smtClean="0"/>
              <a:t>Roaming Value Added Service (RVAS_ARCH)</a:t>
            </a:r>
          </a:p>
          <a:p>
            <a:pPr lvl="2"/>
            <a:r>
              <a:rPr lang="en-US" altLang="ko-KR" sz="1200" dirty="0" smtClean="0"/>
              <a:t>Samsung supports this item only as TEI19</a:t>
            </a:r>
          </a:p>
          <a:p>
            <a:pPr lvl="1"/>
            <a:endParaRPr lang="en-US" altLang="ko-KR" sz="1400" dirty="0" smtClean="0"/>
          </a:p>
          <a:p>
            <a:pPr lvl="1"/>
            <a:endParaRPr lang="ko-KR" altLang="en-US" sz="1400" dirty="0"/>
          </a:p>
        </p:txBody>
      </p:sp>
      <p:sp>
        <p:nvSpPr>
          <p:cNvPr id="4" name="슬라이드 번호 개체 틀 3"/>
          <p:cNvSpPr>
            <a:spLocks noGrp="1"/>
          </p:cNvSpPr>
          <p:nvPr>
            <p:ph type="sldNum" sz="quarter" idx="12"/>
          </p:nvPr>
        </p:nvSpPr>
        <p:spPr/>
        <p:txBody>
          <a:bodyPr/>
          <a:lstStyle/>
          <a:p>
            <a:fld id="{25F5DF48-2534-4513-BD43-E3E90888DDC1}" type="slidenum">
              <a:rPr lang="ko-KR" altLang="en-US" smtClean="0"/>
              <a:pPr/>
              <a:t>3</a:t>
            </a:fld>
            <a:endParaRPr lang="ko-KR" altLang="en-US" dirty="0"/>
          </a:p>
        </p:txBody>
      </p:sp>
      <p:sp>
        <p:nvSpPr>
          <p:cNvPr id="5" name="TextBox 4"/>
          <p:cNvSpPr txBox="1"/>
          <p:nvPr/>
        </p:nvSpPr>
        <p:spPr>
          <a:xfrm>
            <a:off x="10857098" y="53081"/>
            <a:ext cx="1268505" cy="307777"/>
          </a:xfrm>
          <a:prstGeom prst="rect">
            <a:avLst/>
          </a:prstGeom>
          <a:noFill/>
        </p:spPr>
        <p:txBody>
          <a:bodyPr wrap="square" rtlCol="0">
            <a:spAutoFit/>
          </a:bodyPr>
          <a:lstStyle/>
          <a:p>
            <a:r>
              <a:rPr lang="en-US" altLang="ko-KR" sz="1400" b="1" dirty="0" smtClean="0"/>
              <a:t>SP-231588</a:t>
            </a:r>
            <a:endParaRPr lang="ko-KR" altLang="en-US" sz="1400" b="1" dirty="0"/>
          </a:p>
        </p:txBody>
      </p:sp>
    </p:spTree>
    <p:extLst>
      <p:ext uri="{BB962C8B-B14F-4D97-AF65-F5344CB8AC3E}">
        <p14:creationId xmlns:p14="http://schemas.microsoft.com/office/powerpoint/2010/main" val="92786192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12150</TotalTime>
  <Words>357</Words>
  <Application>Microsoft Office PowerPoint</Application>
  <PresentationFormat>와이드스크린</PresentationFormat>
  <Paragraphs>50</Paragraphs>
  <Slides>3</Slides>
  <Notes>0</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3</vt:i4>
      </vt:variant>
    </vt:vector>
  </HeadingPairs>
  <TitlesOfParts>
    <vt:vector size="8" baseType="lpstr">
      <vt:lpstr>맑은 고딕</vt:lpstr>
      <vt:lpstr>Arial</vt:lpstr>
      <vt:lpstr>Calibri</vt:lpstr>
      <vt:lpstr>Wingdings</vt:lpstr>
      <vt:lpstr>Office 테마</vt:lpstr>
      <vt:lpstr>PowerPoint 프레젠테이션</vt:lpstr>
      <vt:lpstr>Samsung Priority on SA2 R19 Package (1/2)</vt:lpstr>
      <vt:lpstr>Samsung Priority on SA2 R19 Package (2/2)</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Author</cp:lastModifiedBy>
  <cp:revision>2301</cp:revision>
  <cp:lastPrinted>2019-04-01T01:13:34Z</cp:lastPrinted>
  <dcterms:created xsi:type="dcterms:W3CDTF">2016-10-31T05:44:52Z</dcterms:created>
  <dcterms:modified xsi:type="dcterms:W3CDTF">2023-12-06T12:07:19Z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1D64B9D1A7686908A4413F926BCED79C9612FEAD475ACD5CD08D4D19C3AAC13B</vt:lpwstr>
  </property>
  <property fmtid="{D5CDD505-2E9C-101B-9397-08002B2CF9AE}" pid="2" name="NSCPROP">
    <vt:lpwstr>NSCCustomProperty</vt:lpwstr>
  </property>
</Properties>
</file>